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</p:sldIdLst>
  <p:sldSz cx="14630400" cy="8229600"/>
  <p:notesSz cx="8229600" cy="14630400"/>
  <p:embeddedFontLs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59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983" y="1077158"/>
            <a:ext cx="7818834" cy="3429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50"/>
              </a:lnSpc>
              <a:buNone/>
            </a:pPr>
            <a:r>
              <a:rPr lang="en-US" sz="5400" b="1" kern="0" spc="-10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Complaint Management System: Building Customer Trust Through Effective Resolution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148983" y="4790599"/>
            <a:ext cx="7818834" cy="1817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today's competitive business landscape, customer satisfaction is paramount. A robust complaint management system is no longer a luxury but a necessity for any organization aiming to build trust, improve customer relationships, and drive sustainable growth. This presentation explores the key components and benefits of a comprehensive complaint management system, outlining how it can transform the way you address customer concerns and foster enduring loyalty.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546533" y="6820972"/>
            <a:ext cx="210633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b="1" kern="0" spc="-3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D. SUSHMANTH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b="1" kern="0" spc="-3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P. ARJUN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52C53-25D5-AA11-F834-00B13F728164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68AEFC-DD2F-DF11-1C2E-6FDD8897A232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F6FC3636-DA15-791D-40EF-24D2DB88ED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161" y="442215"/>
            <a:ext cx="13058078" cy="734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6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A2816DE8-52C0-4D51-0011-454FB6A31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517" y="724829"/>
            <a:ext cx="12310946" cy="7025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53693C-4CB5-EEF3-9951-825F1957516F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E240FDD5-AB99-34C9-3779-25B39FA48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820" y="713678"/>
            <a:ext cx="12076769" cy="6958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36F9C2-571B-B212-B373-F6DCB135E531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4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6171CFF8-50F5-1E43-87C4-9729A9BB8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190" y="695738"/>
            <a:ext cx="12402314" cy="6976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13E2A7-D0CB-BCE5-AA43-125D940B3AAC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38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0735"/>
            <a:ext cx="115139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Improvement and Optimization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862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8858"/>
            <a:ext cx="36278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Complaint Resolution Time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and track complaint resolution times, identifying areas for improvement and aiming for faster, more efficient resolution.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1862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8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Satisfaction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5657136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measure customer satisfaction with the complaint handling process, using feedback to identify areas for enhancement.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1862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88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Complaint Categories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56570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complaint categories to identify common issues and prioritize improvements in those areas.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D95DF-2EE6-848A-7C4C-667435375514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A30FE-D7B6-35BF-7A1D-18185F4BC4D3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Purple Thank You Stock Illustrations ...">
            <a:extLst>
              <a:ext uri="{FF2B5EF4-FFF2-40B4-BE49-F238E27FC236}">
                <a16:creationId xmlns:a16="http://schemas.microsoft.com/office/drawing/2014/main" id="{BA8BF3E5-04F4-1710-0D7C-AF998406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84917"/>
            <a:ext cx="8519532" cy="463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2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338" y="727353"/>
            <a:ext cx="7848124" cy="1214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7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Importance of Effective Complaint Handling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34338" y="2428161"/>
            <a:ext cx="416481" cy="41648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83047" y="2490549"/>
            <a:ext cx="1189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35961" y="2428161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Retention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735961" y="2842974"/>
            <a:ext cx="3229928" cy="1777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Unsolved complaints lead to customer churn, directly impacting revenue. Effective complaint handling demonstrates your commitment to customer satisfaction and builds trust, encouraging repeat business.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151031" y="2428161"/>
            <a:ext cx="416481" cy="41648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79499" y="2490549"/>
            <a:ext cx="15954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752653" y="2428161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Brand Reputation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752653" y="2842974"/>
            <a:ext cx="3229928" cy="1777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 online reviews and social media posts can quickly damage a brand's image. A system that addresses complaints promptly and effectively helps maintain a positive public perception.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34338" y="5013722"/>
            <a:ext cx="416481" cy="41648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62926" y="5076111"/>
            <a:ext cx="15918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735961" y="5013722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Improvement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735961" y="5428536"/>
            <a:ext cx="3229928" cy="2073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feedback through complaints provides valuable insights into product flaws or service shortcomings. Analyzing these insights allows you to enhance offerings and improve overall customer experience.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0151031" y="5013722"/>
            <a:ext cx="416481" cy="41648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83547" y="5076111"/>
            <a:ext cx="15132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0752653" y="5013722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Morale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752653" y="5428536"/>
            <a:ext cx="3229928" cy="1777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employees are empowered to resolve complaints efficiently, it fosters a sense of ownership and pride in their work, leading to increased job satisfaction and reduced turnover.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5775CA-90B5-F27A-8962-84E8E7E6BDAE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127504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Benefits of a Complaint Management System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Platform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unified system streamlines complaint intake, tracks progress, and provides a comprehensive view of all customer feedback, ensuring efficient and consistent handling.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Processes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repetitive tasks like complaint assignment, notification, and escalation, freeing up staff to focus on resolving complex issues and improving customer interactions.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Analytics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valuable insights into complaint trends, common issues, and customer demographics, enabling you to identify areas for improvement and implement proactive solutions.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CEFD3-1BEE-4C71-E9E0-166B601A1930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960" y="886778"/>
            <a:ext cx="780288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Components of a Complaint Management System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56960" y="2431375"/>
            <a:ext cx="3805714" cy="2359938"/>
          </a:xfrm>
          <a:prstGeom prst="roundRect">
            <a:avLst>
              <a:gd name="adj" fmla="val 34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6152" y="2630567"/>
            <a:ext cx="251471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Complaint Intake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56152" y="3059787"/>
            <a:ext cx="3407331" cy="1532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Easy-to-use channels for customers to submit complaints, including online forms, email, phone, and live chat, ensuring a smooth and accessible experience.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4245" y="2431375"/>
            <a:ext cx="3805714" cy="2359938"/>
          </a:xfrm>
          <a:prstGeom prst="roundRect">
            <a:avLst>
              <a:gd name="adj" fmla="val 34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53437" y="2630567"/>
            <a:ext cx="251471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Complaint Routing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53437" y="3059787"/>
            <a:ext cx="3407331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assigns complaints to the appropriate team or individual based on the nature of the issue, ensuring prompt and relevant resolution.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6960" y="4982885"/>
            <a:ext cx="3805714" cy="2359938"/>
          </a:xfrm>
          <a:prstGeom prst="roundRect">
            <a:avLst>
              <a:gd name="adj" fmla="val 34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56152" y="5182076"/>
            <a:ext cx="251471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Complaint Tracking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56152" y="5611297"/>
            <a:ext cx="3407331" cy="1532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centralized system to track the progress of each complaint, including timelines, status updates, and communication history, ensuring transparency and accountability.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154245" y="4982885"/>
            <a:ext cx="3805714" cy="2359938"/>
          </a:xfrm>
          <a:prstGeom prst="roundRect">
            <a:avLst>
              <a:gd name="adj" fmla="val 34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53437" y="5182076"/>
            <a:ext cx="2707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Resolution Management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53437" y="5611297"/>
            <a:ext cx="3407331" cy="1532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employees with tools and resources to effectively address complaints, including predefined solutions, escalation processes, and knowledge bases.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F79238-0BAE-A43D-A5C6-9D8C1C86ADF5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2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200" y="2979896"/>
            <a:ext cx="7756088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kern="0" spc="-7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Streamlining the Complaint Process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00" y="3868103"/>
            <a:ext cx="3332440" cy="7430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5938" y="4889778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Intake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35938" y="5306020"/>
            <a:ext cx="2960965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can submit complaints through various channels, such as online forms, email, or phone calls. The system automatically logs the complaint, captures relevant details, and assigns a unique identifier.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641" y="3868103"/>
            <a:ext cx="3332559" cy="7430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8378" y="4889778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168378" y="5306020"/>
            <a:ext cx="2961084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automatically routes the complaint to the appropriate team or individual based on the issue's nature, ensuring efficient and timely response.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68103"/>
            <a:ext cx="3332440" cy="7430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938" y="4889778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Resolution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00938" y="5306020"/>
            <a:ext cx="2960965" cy="1783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Designated personnel address the complaint, investigate the issue, and provide a resolution within a reasonable timeframe. The system allows for communication updates and tracks progress.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40" y="3868103"/>
            <a:ext cx="3332559" cy="7430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3378" y="4889778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Closure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833378" y="5306020"/>
            <a:ext cx="296108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the complaint is resolved, the system documents the outcome, gathers customer feedback, and closes the case. The system can generate reports and track overall complaint resolution rates.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22A3CB-9385-45E4-59A2-84D6A0DD2FE6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1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395" y="3108127"/>
            <a:ext cx="8632627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kern="0" spc="-8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Analyzing Complaint Data for Insights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6395" y="4045863"/>
            <a:ext cx="13257609" cy="3527108"/>
          </a:xfrm>
          <a:prstGeom prst="roundRect">
            <a:avLst>
              <a:gd name="adj" fmla="val 23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4015" y="4053483"/>
            <a:ext cx="13242369" cy="8779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90111" y="4178737"/>
            <a:ext cx="62251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Complaint Frequency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5106" y="4178737"/>
            <a:ext cx="6225183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the most common issues and areas requiring immediate attention.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94015" y="4931450"/>
            <a:ext cx="13242369" cy="8779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90111" y="5056703"/>
            <a:ext cx="62251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 Analysis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5106" y="5056703"/>
            <a:ext cx="6225183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Reveals emerging patterns or seasonal fluctuations in complaints, helping predict and proactively address potential problems.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94015" y="5809417"/>
            <a:ext cx="13242369" cy="8779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90111" y="5934670"/>
            <a:ext cx="62251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5106" y="5934670"/>
            <a:ext cx="6225183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complaints based on demographics, product usage, or other factors, enabling targeted solutions and improvements.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94015" y="6687383"/>
            <a:ext cx="13242369" cy="8779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90111" y="6812637"/>
            <a:ext cx="62251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 Cause Analysis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5106" y="6812637"/>
            <a:ext cx="6225183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the underlying factors contributing to complaints, enabling preventative measures and process improvements.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01335-9DFB-17D2-EBA2-00520ED6657A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537" y="1006554"/>
            <a:ext cx="766417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Proactive Solutions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37" y="1933456"/>
            <a:ext cx="484703" cy="4847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537" y="2611993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 Optimization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78537" y="3046333"/>
            <a:ext cx="3748087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streamline processes prone to errors or delays, minimizing the risk of customer complaints.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375" y="1933456"/>
            <a:ext cx="484703" cy="4847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7375" y="2611993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Training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17375" y="3046333"/>
            <a:ext cx="3748087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comprehensive training programs to equip employees with the skills and knowledge needed to effectively handle complaints and resolve issues.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37" y="4869061"/>
            <a:ext cx="484703" cy="4847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8537" y="5547598"/>
            <a:ext cx="294370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Proactive Communication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78537" y="5981938"/>
            <a:ext cx="3748087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Communicate potential issues or planned changes to customers, minimizing surprises and reducing the likelihood of complaints.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375" y="4869061"/>
            <a:ext cx="484703" cy="4847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7375" y="5547598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Feedback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17375" y="5981938"/>
            <a:ext cx="3748087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Actively solicit customer feedback through surveys, reviews, and focus groups to identify areas for improvement and prevent future complaints.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656" y="647224"/>
            <a:ext cx="7715488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8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Empowering Employees to Resolve Complaints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495336" y="2292787"/>
            <a:ext cx="22860" cy="5289471"/>
          </a:xfrm>
          <a:prstGeom prst="roundRect">
            <a:avLst>
              <a:gd name="adj" fmla="val 374993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713518" y="2740462"/>
            <a:ext cx="714256" cy="22860"/>
          </a:xfrm>
          <a:prstGeom prst="roundRect">
            <a:avLst>
              <a:gd name="adj" fmla="val 374993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277154" y="2522339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1103" y="2591157"/>
            <a:ext cx="1312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629287" y="2496860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Knowledge Base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29287" y="2954060"/>
            <a:ext cx="6286857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employees with access to a comprehensive knowledge base containing policies, procedures, and FAQs to address common complaints.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3518" y="4789289"/>
            <a:ext cx="714256" cy="22860"/>
          </a:xfrm>
          <a:prstGeom prst="roundRect">
            <a:avLst>
              <a:gd name="adj" fmla="val 374993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277154" y="4571167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8838" y="4639985"/>
            <a:ext cx="17585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629287" y="4545687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Escalation Process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629287" y="5002887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clear escalation procedures for complex or unresolved complaints, ensuring prompt involvement of senior personnel.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3518" y="6511647"/>
            <a:ext cx="714256" cy="22860"/>
          </a:xfrm>
          <a:prstGeom prst="roundRect">
            <a:avLst>
              <a:gd name="adj" fmla="val 374993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7154" y="6293525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8957" y="6362343"/>
            <a:ext cx="17549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629287" y="6268045"/>
            <a:ext cx="293989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Monitoring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629287" y="6725245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employee performance in handling complaints, provide feedback, and offer opportunities for continuous improvement.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3680D6-83F7-0D99-74A1-D0FB756468E4}"/>
              </a:ext>
            </a:extLst>
          </p:cNvPr>
          <p:cNvSpPr/>
          <p:nvPr/>
        </p:nvSpPr>
        <p:spPr>
          <a:xfrm>
            <a:off x="12841544" y="7672039"/>
            <a:ext cx="1683834" cy="412595"/>
          </a:xfrm>
          <a:prstGeom prst="rect">
            <a:avLst/>
          </a:prstGeom>
          <a:solidFill>
            <a:srgbClr val="0E08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921187"/>
            <a:ext cx="7663339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8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Customer Trust and Loyalty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40331" y="2864644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0233" y="2935962"/>
            <a:ext cx="13596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27678" y="2864644"/>
            <a:ext cx="277653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Transparency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27678" y="3338632"/>
            <a:ext cx="3038594" cy="169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customers informed throughout the complaint resolution process, providing regular updates and acknowledging their concerns.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728" y="2864644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4532" y="2935962"/>
            <a:ext cx="182285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365075" y="2864644"/>
            <a:ext cx="277653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Empathy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365075" y="3338632"/>
            <a:ext cx="3038594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genuine concern and understanding for the customer's experience and their perspective on the issue.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0331" y="5480447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87254" y="5551765"/>
            <a:ext cx="18192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427678" y="5480447"/>
            <a:ext cx="277653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Fair Resolution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427678" y="5954435"/>
            <a:ext cx="3038594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solutions that are fair, equitable, and address the root cause of the complaint, ensuring customer satisfaction.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677728" y="5480447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9175" y="5551765"/>
            <a:ext cx="17299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365075" y="5480447"/>
            <a:ext cx="277653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Follow-Up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365075" y="5954435"/>
            <a:ext cx="3038594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Reach out to customers after resolving their complaint to ensure their satisfaction and gauge their overall experience.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949</Words>
  <Application>Microsoft Office PowerPoint</Application>
  <PresentationFormat>Custom</PresentationFormat>
  <Paragraphs>100</Paragraphs>
  <Slides>15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Inter Bold</vt:lpstr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devasish yadav</cp:lastModifiedBy>
  <cp:revision>5</cp:revision>
  <dcterms:created xsi:type="dcterms:W3CDTF">2024-11-28T07:06:32Z</dcterms:created>
  <dcterms:modified xsi:type="dcterms:W3CDTF">2024-11-28T08:09:02Z</dcterms:modified>
</cp:coreProperties>
</file>